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7" r:id="rId4"/>
    <p:sldMasterId id="2147483728" r:id="rId5"/>
    <p:sldMasterId id="214748372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5438598-E6C9-41CB-BFA9-43D8955BFACE}">
  <a:tblStyle styleId="{C5438598-E6C9-41CB-BFA9-43D8955BFA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oximaNova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swald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Oswald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5b640c0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5b640c0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5b640c0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5b640c0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b640c0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5b640c0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b640c01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b640c0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5b640c0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5b640c0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b640c0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b640c0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5b640c0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5b640c0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5b640c01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5b640c01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5b640c0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5b640c0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290962db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290962db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ab9de1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ab9de1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ab9de1c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8ab9de1c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8ab9de1c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8ab9de1c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f44f9e4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f44f9e4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f44f9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f44f9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8ab9de1c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8ab9de1c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28425e55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28425e55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5b640c0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5b640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58.png"/><Relationship Id="rId4" Type="http://schemas.openxmlformats.org/officeDocument/2006/relationships/image" Target="../media/image4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66.png"/><Relationship Id="rId4" Type="http://schemas.openxmlformats.org/officeDocument/2006/relationships/image" Target="../media/image4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4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4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6739" l="0" r="0" t="3275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97" name="Google Shape;2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306" name="Google Shape;306;p4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310" name="Google Shape;310;p4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TITLE_AND_BODY_1_2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TITLE_AND_BODY_1_2_1_2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TITLE_AND_BODY_1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334" name="Google Shape;3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TITLE_AND_BODY_1_2_1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K">
  <p:cSld name="TITLE_AND_BODY_1_2_1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">
  <p:cSld name="TITLE_AND_BODY_1_2_1_3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361" name="Google Shape;36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" name="Google Shape;399;p6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03" name="Google Shape;40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14" name="Google Shape;4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24" name="Google Shape;4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31" name="Google Shape;431;p6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34" name="Google Shape;4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6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41" name="Google Shape;441;p6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45" name="Google Shape;4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7" name="Google Shape;447;p6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52" name="Google Shape;452;p6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458" name="Google Shape;4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" name="Google Shape;460;p6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66" name="Google Shape;4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9" name="Google Shape;469;p6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472" name="Google Shape;47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6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6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6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6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93" name="Google Shape;49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7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7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7" name="Google Shape;497;p7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8" name="Google Shape;498;p7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9" name="Google Shape;499;p7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A">
  <p:cSld name="TITLE_AND_BODY_1_2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502" name="Google Shape;502;p7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4" name="Google Shape;504;p7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">
  <p:cSld name="TITLE_AND_BODY_1_2_1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506" name="Google Shape;506;p7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8" name="Google Shape;508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C">
  <p:cSld name="TITLE_AND_BODY_1_2_1_2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/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6" name="Google Shape;516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7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F">
  <p:cSld name="TITLE_AND_BODY_1_2_1_2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8" name="Google Shape;528;p7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530" name="Google Shape;53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2" name="Google Shape;532;p7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8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" name="Google Shape;546;p82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7" name="Google Shape;547;p82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548" name="Google Shape;548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74" name="Google Shape;174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370" name="Google Shape;370;p5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gif"/><Relationship Id="rId4" Type="http://schemas.openxmlformats.org/officeDocument/2006/relationships/image" Target="../media/image5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7</a:t>
            </a:r>
            <a:endParaRPr/>
          </a:p>
        </p:txBody>
      </p:sp>
      <p:sp>
        <p:nvSpPr>
          <p:cNvPr id="559" name="Google Shape;559;p8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Horizontal, Directional Data Extraction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2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day has highest variance of prices?</a:t>
            </a:r>
            <a:endParaRPr/>
          </a:p>
        </p:txBody>
      </p:sp>
      <p:sp>
        <p:nvSpPr>
          <p:cNvPr id="623" name="Google Shape;623;p92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AAPL stock, what day of the week has the highest standard deviation in trading price?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(PS - I know we’re not quite doing things in the best way right now, just bear with me).</a:t>
            </a:r>
            <a:endParaRPr/>
          </a:p>
        </p:txBody>
      </p:sp>
      <p:sp>
        <p:nvSpPr>
          <p:cNvPr id="624" name="Google Shape;624;p9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25" name="Google Shape;625;p9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</a:t>
            </a:r>
            <a:r>
              <a:rPr lang="en"/>
              <a:t> Date Extraction</a:t>
            </a:r>
            <a:endParaRPr/>
          </a:p>
        </p:txBody>
      </p:sp>
      <p:sp>
        <p:nvSpPr>
          <p:cNvPr id="631" name="Google Shape;631;p93"/>
          <p:cNvSpPr txBox="1"/>
          <p:nvPr>
            <p:ph idx="1" type="body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Looking at a value today compared to characteristics from trailing dates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does value today compare with values from one week ago?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What about average values of previous two weeks?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Useful for: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Comparing rates of growth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Demand forecasting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Financial analysis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2" name="Google Shape;632;p9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3" name="Google Shape;6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39" name="Google Shape;639;p94"/>
          <p:cNvSpPr txBox="1"/>
          <p:nvPr>
            <p:ph idx="1" type="body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Some useful methods: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shift() - takes values from previous observations and inserts them into today’s date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Can be both unscaled or a fixed frequency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diff() - takes difference in values from observed value and previous one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pct_change() - takes percent difference from previous value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0" name="Google Shape;640;p9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1" name="Google Shape;6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47" name="Google Shape;647;p95"/>
          <p:cNvSpPr txBox="1"/>
          <p:nvPr>
            <p:ph idx="1" type="body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Some useful techniques to use with this: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Compounded returns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Average growth rates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8" name="Google Shape;648;p9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9" name="Google Shape;6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6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week had the highest growth?</a:t>
            </a:r>
            <a:endParaRPr/>
          </a:p>
        </p:txBody>
      </p:sp>
      <p:sp>
        <p:nvSpPr>
          <p:cNvPr id="655" name="Google Shape;655;p96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Among all stocks in our dataset, what 3 weeks had the highest average week over week growth?</a:t>
            </a:r>
            <a:endParaRPr/>
          </a:p>
        </p:txBody>
      </p:sp>
      <p:sp>
        <p:nvSpPr>
          <p:cNvPr id="656" name="Google Shape;656;p96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57" name="Google Shape;657;p9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week had the highest growth?</a:t>
            </a:r>
            <a:endParaRPr/>
          </a:p>
        </p:txBody>
      </p:sp>
      <p:sp>
        <p:nvSpPr>
          <p:cNvPr id="663" name="Google Shape;663;p9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the year 2019, what’s been the average monthly growth for AMZN?</a:t>
            </a:r>
            <a:endParaRPr/>
          </a:p>
        </p:txBody>
      </p:sp>
      <p:sp>
        <p:nvSpPr>
          <p:cNvPr id="664" name="Google Shape;664;p9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65" name="Google Shape;665;p9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71" name="Google Shape;671;p98"/>
          <p:cNvSpPr txBox="1"/>
          <p:nvPr>
            <p:ph idx="1" type="body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Window Statistics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Represent how a value has changed over a particular amount of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Useful for capturing how unusual a particular value is at this point in time, or what sort of ‘momentum’ a certain metric has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Calculations can be both static and dynamic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2" name="Google Shape;672;p9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3" name="Google Shape;6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9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Correlations</a:t>
            </a:r>
            <a:endParaRPr/>
          </a:p>
        </p:txBody>
      </p:sp>
      <p:sp>
        <p:nvSpPr>
          <p:cNvPr id="679" name="Google Shape;679;p99"/>
          <p:cNvSpPr txBox="1"/>
          <p:nvPr>
            <p:ph idx="1" type="body"/>
          </p:nvPr>
        </p:nvSpPr>
        <p:spPr>
          <a:xfrm>
            <a:off x="260850" y="1175188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we use percent difference between itself and its rolling two week average, what date represented the best time to purchase Microsoft stock?</a:t>
            </a:r>
            <a:endParaRPr/>
          </a:p>
        </p:txBody>
      </p:sp>
      <p:sp>
        <p:nvSpPr>
          <p:cNvPr id="680" name="Google Shape;680;p9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81" name="Google Shape;681;p9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87" name="Google Shape;687;p100"/>
          <p:cNvSpPr txBox="1"/>
          <p:nvPr>
            <p:ph idx="1" type="body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Window Statistics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main methods: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rolling() - used to calculate a variety of window statistics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ewm() - calculates a weighted moving average…..useful for capturing growth dynamics at a particular point in time.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More heavily weights recent events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Alpha paremeter determines how much you weight recent values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8" name="Google Shape;688;p10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9" name="Google Shape;6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1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95" name="Google Shape;695;p101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65" name="Google Shape;565;p84"/>
          <p:cNvSpPr txBox="1"/>
          <p:nvPr>
            <p:ph idx="1" type="body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Important Note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4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72" name="Google Shape;572;p85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{C5438598-E6C9-41CB-BFA9-43D8955BFACE}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78" name="Google Shape;578;p8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84" name="Google Shape;584;p87"/>
          <p:cNvSpPr txBox="1"/>
          <p:nvPr>
            <p:ph idx="1" type="body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Ready to customize this lesson?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85" name="Google Shape;5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7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3" name="Google Shape;593;p88"/>
          <p:cNvSpPr txBox="1"/>
          <p:nvPr>
            <p:ph idx="1" type="body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4" name="Google Shape;5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88"/>
          <p:cNvCxnSpPr/>
          <p:nvPr/>
        </p:nvCxnSpPr>
        <p:spPr>
          <a:xfrm flipH="1" rot="10800000">
            <a:off x="1594125" y="2576365"/>
            <a:ext cx="370800" cy="139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9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01" name="Google Shape;601;p89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&amp; Time</a:t>
            </a:r>
            <a:endParaRPr/>
          </a:p>
        </p:txBody>
      </p:sp>
      <p:sp>
        <p:nvSpPr>
          <p:cNvPr id="607" name="Google Shape;607;p90"/>
          <p:cNvSpPr txBox="1"/>
          <p:nvPr>
            <p:ph idx="1" type="body"/>
          </p:nvPr>
        </p:nvSpPr>
        <p:spPr>
          <a:xfrm>
            <a:off x="311700" y="690925"/>
            <a:ext cx="42909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Extracting data from a date can be roughly be categorized in three different ways: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Grouped data extraction</a:t>
            </a:r>
            <a:r>
              <a:rPr lang="en" sz="1800">
                <a:solidFill>
                  <a:schemeClr val="dk1"/>
                </a:solidFill>
              </a:rPr>
              <a:t> - summary statistics over particular months, years, etc.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Horizontal data extraction</a:t>
            </a:r>
            <a:r>
              <a:rPr lang="en" sz="1800">
                <a:solidFill>
                  <a:schemeClr val="dk1"/>
                </a:solidFill>
              </a:rPr>
              <a:t> - looking at internal attributes of a particular date -- day of week, business day,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Directional data extraction</a:t>
            </a:r>
            <a:r>
              <a:rPr lang="en" sz="1800">
                <a:solidFill>
                  <a:schemeClr val="dk1"/>
                </a:solidFill>
              </a:rPr>
              <a:t> - rolling averages, momentum, etc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8" name="Google Shape;608;p9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Data Extraction</a:t>
            </a:r>
            <a:endParaRPr/>
          </a:p>
        </p:txBody>
      </p:sp>
      <p:sp>
        <p:nvSpPr>
          <p:cNvPr id="615" name="Google Shape;615;p91"/>
          <p:cNvSpPr txBox="1"/>
          <p:nvPr>
            <p:ph idx="1" type="body"/>
          </p:nvPr>
        </p:nvSpPr>
        <p:spPr>
          <a:xfrm>
            <a:off x="311700" y="690925"/>
            <a:ext cx="4290900" cy="4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Looking at internal characteristics of a date: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it a holiday? End of the month? Evening?  Morning?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Value can be derived without relation to previous dates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Mostly derived from the datetime attribute in Pandas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6" name="Google Shape;616;p9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17" name="Google Shape;6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